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75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2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DA4290-E0D9-4B02-A7B5-2D25DC41AA22}" v="663" dt="2020-04-09T06:17:37.007"/>
    <p1510:client id="{5A480B3B-7C2E-4525-B88E-15FDDFFE62DD}" v="2802" dt="2020-04-09T03:42:22.627"/>
    <p1510:client id="{9AF00797-DD44-43F9-B1DC-8DA9CE78C048}" v="58" dt="2020-04-09T07:40:08.5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rgbClr val="CC6216">
            <a:alpha val="6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79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Pr>
        <a:solidFill>
          <a:srgbClr val="CC6216">
            <a:alpha val="6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727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solidFill>
          <a:srgbClr val="CC6216">
            <a:alpha val="6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26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rgbClr val="CC6216">
            <a:alpha val="6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71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rgbClr val="CC6216">
            <a:alpha val="6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369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solidFill>
          <a:srgbClr val="CC6216">
            <a:alpha val="6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762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solidFill>
          <a:srgbClr val="CC6216">
            <a:alpha val="6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0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solidFill>
          <a:srgbClr val="CC6216">
            <a:alpha val="6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335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rgbClr val="CC6216">
            <a:alpha val="6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754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solidFill>
          <a:srgbClr val="CC6216">
            <a:alpha val="6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695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rgbClr val="CC6216">
            <a:alpha val="6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16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6216">
            <a:alpha val="6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FB779-270B-4192-84BA-A697F48306DC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979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 descr="Изображение выглядит как стол, комнат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2B9AB613-AD57-4B8F-9AB8-B60C780C7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51" y="-719"/>
            <a:ext cx="12203502" cy="685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01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EED356D-3313-4724-9E82-CC7AE40444E1}"/>
              </a:ext>
            </a:extLst>
          </p:cNvPr>
          <p:cNvSpPr txBox="1"/>
          <p:nvPr/>
        </p:nvSpPr>
        <p:spPr>
          <a:xfrm>
            <a:off x="1043796" y="684362"/>
            <a:ext cx="4669766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400" i="1" dirty="0">
                <a:cs typeface="Calibri"/>
              </a:rPr>
              <a:t>А в далёком тылу женщины и дети работали на военных заводах, делали самолёты, оружие, снаряды и </a:t>
            </a:r>
            <a:r>
              <a:rPr lang="ru-RU" sz="2400" i="1" dirty="0" smtClean="0">
                <a:cs typeface="Calibri"/>
              </a:rPr>
              <a:t>бомбы.</a:t>
            </a:r>
            <a:endParaRPr lang="ru-RU" sz="2400" i="1" dirty="0"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7FADDB-1A9D-4E62-AC43-EAEFB71B65D2}"/>
              </a:ext>
            </a:extLst>
          </p:cNvPr>
          <p:cNvSpPr txBox="1"/>
          <p:nvPr/>
        </p:nvSpPr>
        <p:spPr>
          <a:xfrm>
            <a:off x="6664445" y="4493463"/>
            <a:ext cx="4871049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400" i="1">
                <a:cs typeface="Calibri"/>
              </a:rPr>
              <a:t>Копали окопы, стараясь помочь мужьям, сыновьям, отцам, фронту.</a:t>
            </a:r>
          </a:p>
        </p:txBody>
      </p:sp>
      <p:pic>
        <p:nvPicPr>
          <p:cNvPr id="4" name="Рисунок 4" descr="Изображение выглядит как здание, старый, внешний, фотография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4729EA38-9807-4454-8F33-52CF691C57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716" y="3021465"/>
            <a:ext cx="5829035" cy="3612120"/>
          </a:xfrm>
          <a:prstGeom prst="rect">
            <a:avLst/>
          </a:prstGeom>
        </p:spPr>
      </p:pic>
      <p:pic>
        <p:nvPicPr>
          <p:cNvPr id="6" name="Рисунок 6" descr="Изображение выглядит как человек, мужчина, фотография, белы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13AFDDCA-102C-41EB-8F54-A3671CD8F6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4445" y="144380"/>
            <a:ext cx="5427934" cy="374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081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3F9938-8360-4C48-ACB9-ED469B279699}"/>
              </a:ext>
            </a:extLst>
          </p:cNvPr>
          <p:cNvSpPr txBox="1"/>
          <p:nvPr/>
        </p:nvSpPr>
        <p:spPr>
          <a:xfrm>
            <a:off x="5414513" y="195532"/>
            <a:ext cx="6653841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400" i="1">
                <a:cs typeface="Calibri"/>
              </a:rPr>
              <a:t>Тяжелее всего приходилось во время войны детям. Детские сады и школы не работали, многие дети остались совсем одни, потеряли под бомбёжками родителей, попали в детские дома. Некоторые мальчишки становились "сынами полков", их голодных и несчастных брали к себе солдаты и заботились о них до конца войны.</a:t>
            </a:r>
          </a:p>
        </p:txBody>
      </p:sp>
      <p:pic>
        <p:nvPicPr>
          <p:cNvPr id="5" name="Рисунок 5" descr="Изображение выглядит как внешний, трава, человек, ребенок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A80B35C7-731B-42E2-B6B4-5C3BF8F52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7646" y="3249275"/>
            <a:ext cx="6251274" cy="3522470"/>
          </a:xfrm>
          <a:prstGeom prst="rect">
            <a:avLst/>
          </a:prstGeom>
        </p:spPr>
      </p:pic>
      <p:pic>
        <p:nvPicPr>
          <p:cNvPr id="7" name="Рисунок 7" descr="Изображение выглядит как человек, мужчина, мальчик, носи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95A88228-FF0F-4B2F-B314-385D6E17AF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023" y="710303"/>
            <a:ext cx="5244859" cy="549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388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09738C7-CCD0-4744-B039-9FBE5DE8CCB1}"/>
              </a:ext>
            </a:extLst>
          </p:cNvPr>
          <p:cNvSpPr txBox="1"/>
          <p:nvPr/>
        </p:nvSpPr>
        <p:spPr>
          <a:xfrm>
            <a:off x="339306" y="296173"/>
            <a:ext cx="11570896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400" i="1" dirty="0" smtClean="0">
                <a:cs typeface="Calibri"/>
              </a:rPr>
              <a:t>Все солдаты защищали свой дом, своих матерей, сестер, любимых. Которые верили в то,  что пролетит вражеская пуля мимо солдата и вернется он домой живым,</a:t>
            </a:r>
          </a:p>
          <a:p>
            <a:r>
              <a:rPr lang="ru-RU" sz="2400" i="1" dirty="0" smtClean="0">
                <a:cs typeface="Calibri"/>
              </a:rPr>
              <a:t> с орденом на груди.</a:t>
            </a:r>
          </a:p>
          <a:p>
            <a:r>
              <a:rPr lang="ru-RU" sz="2400" i="1" dirty="0" smtClean="0">
                <a:cs typeface="Calibri"/>
              </a:rPr>
              <a:t>За </a:t>
            </a:r>
            <a:r>
              <a:rPr lang="ru-RU" sz="2400" i="1" dirty="0">
                <a:cs typeface="Calibri"/>
              </a:rPr>
              <a:t>подвиги на фронте и в тылу героев награждали медалями и орденами.</a:t>
            </a:r>
          </a:p>
        </p:txBody>
      </p:sp>
      <p:pic>
        <p:nvPicPr>
          <p:cNvPr id="3" name="Рисунок 3" descr="Изображение выглядит как стол, внутренний, красный, маленьки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81999F4D-E615-415F-B5FD-8B6AD7230A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4968" y="1841833"/>
            <a:ext cx="5445234" cy="4803000"/>
          </a:xfrm>
          <a:prstGeom prst="rect">
            <a:avLst/>
          </a:prstGeom>
        </p:spPr>
      </p:pic>
      <p:pic>
        <p:nvPicPr>
          <p:cNvPr id="5" name="Рисунок 5" descr="Изображение выглядит как ткань, сидит, стол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E897B7CB-BDBA-4C48-9F76-5FA2757A6C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927" y="1998381"/>
            <a:ext cx="4684142" cy="464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665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D2ED98-BE6D-4979-A46D-5CDB2D273E72}"/>
              </a:ext>
            </a:extLst>
          </p:cNvPr>
          <p:cNvSpPr txBox="1"/>
          <p:nvPr/>
        </p:nvSpPr>
        <p:spPr>
          <a:xfrm>
            <a:off x="267419" y="2380891"/>
            <a:ext cx="3260785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400" i="1">
                <a:cs typeface="Calibri"/>
              </a:rPr>
              <a:t> Великая Отечественная война длилась 1418 дней и ночей... </a:t>
            </a:r>
          </a:p>
          <a:p>
            <a:r>
              <a:rPr lang="ru-RU" sz="2400" i="1">
                <a:cs typeface="Calibri"/>
              </a:rPr>
              <a:t>Погибло около 27 миллионов человек. </a:t>
            </a:r>
          </a:p>
          <a:p>
            <a:endParaRPr lang="ru-RU">
              <a:cs typeface="Calibri"/>
            </a:endParaRPr>
          </a:p>
        </p:txBody>
      </p:sp>
      <p:pic>
        <p:nvPicPr>
          <p:cNvPr id="9" name="Рисунок 9" descr="Изображение выглядит как фотография, цветной, стол, женщин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2B7D3821-EDA4-4F88-9FCD-D1A2339B57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3004" y="448286"/>
            <a:ext cx="7962180" cy="624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884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BDC62D4-69A5-43C8-B0FB-D403845CF4ED}"/>
              </a:ext>
            </a:extLst>
          </p:cNvPr>
          <p:cNvSpPr txBox="1"/>
          <p:nvPr/>
        </p:nvSpPr>
        <p:spPr>
          <a:xfrm rot="10800000" flipV="1">
            <a:off x="1805796" y="223638"/>
            <a:ext cx="8494143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400" i="1">
                <a:cs typeface="Calibri"/>
              </a:rPr>
              <a:t>И вот наступил этот долгожданный день - 9 мая 1945 года.</a:t>
            </a:r>
          </a:p>
          <a:p>
            <a:r>
              <a:rPr lang="ru-RU" sz="2400" i="1">
                <a:cs typeface="Calibri"/>
              </a:rPr>
              <a:t>В этот день закончилась война. Наши войска разгромили фашистов не только на территории нашей Родины, но и освободили жителей других стран.</a:t>
            </a:r>
          </a:p>
        </p:txBody>
      </p:sp>
      <p:pic>
        <p:nvPicPr>
          <p:cNvPr id="3" name="Рисунок 3" descr="Изображение выглядит как здание, внешний, передний, сиди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05804144-BE66-4F3C-B83E-71E6D38474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2961" y="1793299"/>
            <a:ext cx="8896977" cy="492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220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893BBE-289C-49CE-9C29-ED072348ED77}"/>
              </a:ext>
            </a:extLst>
          </p:cNvPr>
          <p:cNvSpPr txBox="1"/>
          <p:nvPr/>
        </p:nvSpPr>
        <p:spPr>
          <a:xfrm>
            <a:off x="828136" y="468702"/>
            <a:ext cx="4511615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400" i="1" dirty="0">
                <a:cs typeface="Calibri"/>
              </a:rPr>
              <a:t>Победе радовалась вся страна, но эта радость была со слезами на </a:t>
            </a:r>
            <a:r>
              <a:rPr lang="ru-RU" sz="2400" i="1" dirty="0" smtClean="0">
                <a:cs typeface="Calibri"/>
              </a:rPr>
              <a:t>глазах, </a:t>
            </a:r>
            <a:r>
              <a:rPr lang="ru-RU" sz="2400" i="1" dirty="0">
                <a:cs typeface="Calibri"/>
              </a:rPr>
              <a:t>так как в каждой семье, в каждом доме кто-то погиб на этой страшной войне.</a:t>
            </a:r>
          </a:p>
        </p:txBody>
      </p:sp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1DEDF9A3-982B-4364-99EA-2026BDCE2E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77026"/>
            <a:ext cx="5661803" cy="3871642"/>
          </a:xfrm>
          <a:prstGeom prst="rect">
            <a:avLst/>
          </a:prstGeom>
        </p:spPr>
      </p:pic>
      <p:pic>
        <p:nvPicPr>
          <p:cNvPr id="4" name="Рисунок 4" descr="Изображение выглядит как здание, фотография, старый, внешни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217A1570-AF0A-45FB-91CE-2F09590155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801" y="122147"/>
            <a:ext cx="6553199" cy="387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127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3A5BD0-4B23-4733-98D3-B5573252CC1D}"/>
              </a:ext>
            </a:extLst>
          </p:cNvPr>
          <p:cNvSpPr txBox="1"/>
          <p:nvPr/>
        </p:nvSpPr>
        <p:spPr>
          <a:xfrm>
            <a:off x="281796" y="281797"/>
            <a:ext cx="4626633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400" i="1" dirty="0">
                <a:cs typeface="Calibri"/>
              </a:rPr>
              <a:t>Мы должны помнить и гордится нашими дедами и прадедами, бабушками и прабабушками! </a:t>
            </a:r>
            <a:r>
              <a:rPr lang="ru-RU" sz="2400" i="1" dirty="0" smtClean="0">
                <a:cs typeface="Calibri"/>
              </a:rPr>
              <a:t>Благодарить их за то, что они отстояли мир во имя нашей светлой жизни</a:t>
            </a:r>
            <a:r>
              <a:rPr lang="ru-RU" sz="2400" i="1" dirty="0" smtClean="0">
                <a:cs typeface="Calibri"/>
              </a:rPr>
              <a:t>! </a:t>
            </a:r>
            <a:r>
              <a:rPr lang="ru-RU" sz="2400" i="1" dirty="0">
                <a:cs typeface="Calibri"/>
              </a:rPr>
              <a:t>И каждый из нас должен говорить Я ПОМНЮ, Я ГОРЖУСЬ!!! </a:t>
            </a:r>
            <a:endParaRPr lang="ru-RU" sz="2400" dirty="0">
              <a:cs typeface="Calibri"/>
            </a:endParaRPr>
          </a:p>
        </p:txBody>
      </p:sp>
      <p:pic>
        <p:nvPicPr>
          <p:cNvPr id="3" name="Рисунок 3" descr="Изображение выглядит как текст, рисунок, знак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5FA955C2-6374-47DC-B159-7DF5829F70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141" y="3436188"/>
            <a:ext cx="4768287" cy="3401036"/>
          </a:xfrm>
          <a:prstGeom prst="rect">
            <a:avLst/>
          </a:prstGeom>
        </p:spPr>
      </p:pic>
      <p:pic>
        <p:nvPicPr>
          <p:cNvPr id="5" name="Рисунок 5" descr="Изображение выглядит как стол, торт, внутренний, фотография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E80BEB15-09E3-4877-A85D-3B97741320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4476" y="343260"/>
            <a:ext cx="6811991" cy="618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062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188" y="1112084"/>
            <a:ext cx="10693381" cy="5622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31496" y="176462"/>
            <a:ext cx="76841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cs typeface="Calibri"/>
              </a:rPr>
              <a:t>Давайте вспомним всех павших героев и склоним свои головы перед их подвигом!</a:t>
            </a:r>
            <a:endParaRPr lang="ru-RU" sz="2400" i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14195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875" y="144379"/>
            <a:ext cx="7494670" cy="6514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8547" y="1155032"/>
            <a:ext cx="4475748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 smtClean="0">
                <a:cs typeface="Calibri"/>
              </a:rPr>
              <a:t>Пусть не будет войны никогда,</a:t>
            </a:r>
          </a:p>
          <a:p>
            <a:r>
              <a:rPr lang="ru-RU" sz="2800" i="1" dirty="0" smtClean="0">
                <a:cs typeface="Calibri"/>
              </a:rPr>
              <a:t>Не коснется нас больше беда!</a:t>
            </a:r>
          </a:p>
          <a:p>
            <a:r>
              <a:rPr lang="ru-RU" sz="2800" i="1" dirty="0" smtClean="0">
                <a:cs typeface="Calibri"/>
              </a:rPr>
              <a:t>В день Победы все песни поют,</a:t>
            </a:r>
          </a:p>
          <a:p>
            <a:r>
              <a:rPr lang="ru-RU" sz="2800" i="1" dirty="0" smtClean="0">
                <a:cs typeface="Calibri"/>
              </a:rPr>
              <a:t>В честь Победы сверкает салют!</a:t>
            </a:r>
          </a:p>
          <a:p>
            <a:endParaRPr lang="ru-RU" i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16722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4DA420-07B3-4ECA-9C10-08C944772E3C}"/>
              </a:ext>
            </a:extLst>
          </p:cNvPr>
          <p:cNvSpPr txBox="1"/>
          <p:nvPr/>
        </p:nvSpPr>
        <p:spPr>
          <a:xfrm>
            <a:off x="224287" y="540589"/>
            <a:ext cx="3160143" cy="526297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400" i="1" dirty="0">
                <a:cs typeface="Calibri"/>
              </a:rPr>
              <a:t>9 мая все жители нашей огромной страны отмечают День </a:t>
            </a:r>
            <a:r>
              <a:rPr lang="ru-RU" sz="2400" i="1" dirty="0" smtClean="0">
                <a:cs typeface="Calibri"/>
              </a:rPr>
              <a:t>Победы</a:t>
            </a:r>
            <a:r>
              <a:rPr lang="ru-RU" sz="2400" i="1" dirty="0">
                <a:cs typeface="Calibri"/>
              </a:rPr>
              <a:t> </a:t>
            </a:r>
            <a:r>
              <a:rPr lang="ru-RU" sz="2400" i="1" dirty="0" smtClean="0">
                <a:cs typeface="Calibri"/>
              </a:rPr>
              <a:t>– это не </a:t>
            </a:r>
          </a:p>
          <a:p>
            <a:r>
              <a:rPr lang="ru-RU" sz="2400" i="1" dirty="0">
                <a:cs typeface="Calibri"/>
              </a:rPr>
              <a:t>п</a:t>
            </a:r>
            <a:r>
              <a:rPr lang="ru-RU" sz="2400" i="1" dirty="0" smtClean="0">
                <a:cs typeface="Calibri"/>
              </a:rPr>
              <a:t>росто замечательный праздник, в этот день закончилась война, страшная и жестокая.</a:t>
            </a:r>
            <a:endParaRPr lang="ru-RU" sz="2400" i="1" dirty="0" smtClean="0">
              <a:cs typeface="Calibri"/>
            </a:endParaRPr>
          </a:p>
          <a:p>
            <a:endParaRPr lang="ru-RU" sz="2400" i="1" dirty="0">
              <a:cs typeface="Calibri"/>
            </a:endParaRPr>
          </a:p>
          <a:p>
            <a:r>
              <a:rPr lang="ru-RU" sz="2400" i="1" dirty="0" smtClean="0">
                <a:cs typeface="Calibri"/>
              </a:rPr>
              <a:t> </a:t>
            </a:r>
            <a:r>
              <a:rPr lang="ru-RU" sz="2400" i="1" dirty="0" smtClean="0">
                <a:cs typeface="Calibri"/>
              </a:rPr>
              <a:t>Во </a:t>
            </a:r>
            <a:r>
              <a:rPr lang="ru-RU" sz="2400" i="1" dirty="0">
                <a:cs typeface="Calibri"/>
              </a:rPr>
              <a:t>всех </a:t>
            </a:r>
            <a:r>
              <a:rPr lang="ru-RU" sz="2400" i="1" dirty="0" smtClean="0">
                <a:cs typeface="Calibri"/>
              </a:rPr>
              <a:t>городах страны </a:t>
            </a:r>
            <a:r>
              <a:rPr lang="ru-RU" sz="2400" i="1" dirty="0">
                <a:cs typeface="Calibri"/>
              </a:rPr>
              <a:t>проходят военные парады.</a:t>
            </a:r>
          </a:p>
        </p:txBody>
      </p:sp>
      <p:pic>
        <p:nvPicPr>
          <p:cNvPr id="3" name="Рисунок 3" descr="Изображение выглядит как человек, музыка, духовой инструмент, держи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6BC116E3-CDFE-4F58-A488-F21F7BDF2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9775" y="219701"/>
            <a:ext cx="8695063" cy="626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336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04A0FA-CE44-4D34-892F-8CEB869D14C9}"/>
              </a:ext>
            </a:extLst>
          </p:cNvPr>
          <p:cNvSpPr txBox="1"/>
          <p:nvPr/>
        </p:nvSpPr>
        <p:spPr>
          <a:xfrm>
            <a:off x="6334664" y="511834"/>
            <a:ext cx="4641011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400" i="1">
                <a:cs typeface="Calibri"/>
              </a:rPr>
              <a:t>22 июня 1941 года без объявления войны фашисты напали на нашу Родину. На города посыпались бомбы, на нашу землю ступили вражеские фашистские солдаты.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13D1A9-4ABD-4A23-A513-CA2C1A2951D7}"/>
              </a:ext>
            </a:extLst>
          </p:cNvPr>
          <p:cNvSpPr txBox="1"/>
          <p:nvPr/>
        </p:nvSpPr>
        <p:spPr>
          <a:xfrm>
            <a:off x="324030" y="4752256"/>
            <a:ext cx="350520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400" i="1" dirty="0">
                <a:cs typeface="Calibri"/>
              </a:rPr>
              <a:t>Началась</a:t>
            </a:r>
          </a:p>
          <a:p>
            <a:r>
              <a:rPr lang="ru-RU" sz="2400" i="1" dirty="0">
                <a:cs typeface="Calibri"/>
              </a:rPr>
              <a:t>      Великая</a:t>
            </a:r>
          </a:p>
          <a:p>
            <a:r>
              <a:rPr lang="ru-RU" sz="2400" i="1" dirty="0">
                <a:cs typeface="Calibri"/>
              </a:rPr>
              <a:t>           Отечественная</a:t>
            </a:r>
          </a:p>
          <a:p>
            <a:r>
              <a:rPr lang="ru-RU" sz="2400" i="1" dirty="0">
                <a:cs typeface="Calibri"/>
              </a:rPr>
              <a:t>               </a:t>
            </a:r>
            <a:r>
              <a:rPr lang="ru-RU" sz="2400" i="1" dirty="0" smtClean="0">
                <a:cs typeface="Calibri"/>
              </a:rPr>
              <a:t>                    </a:t>
            </a:r>
            <a:r>
              <a:rPr lang="ru-RU" sz="2400" i="1" dirty="0">
                <a:cs typeface="Calibri"/>
              </a:rPr>
              <a:t>Война.</a:t>
            </a:r>
          </a:p>
        </p:txBody>
      </p:sp>
      <p:pic>
        <p:nvPicPr>
          <p:cNvPr id="6" name="Рисунок 6" descr="Изображение выглядит как внешний, плоский, летит, транспор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B5314DFC-89E6-4091-BBC8-B799D2F05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848" y="308758"/>
            <a:ext cx="5875903" cy="4383771"/>
          </a:xfrm>
          <a:prstGeom prst="rect">
            <a:avLst/>
          </a:prstGeom>
        </p:spPr>
      </p:pic>
      <p:pic>
        <p:nvPicPr>
          <p:cNvPr id="8" name="Рисунок 8" descr="Изображение выглядит как фотография, человек, внешний, однородны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BCEA71A4-A7F8-4C7F-A046-5C94F50224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5268" y="2948352"/>
            <a:ext cx="5515677" cy="3733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70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C6423CC-E4DC-439B-8E87-78141AD5E82E}"/>
              </a:ext>
            </a:extLst>
          </p:cNvPr>
          <p:cNvSpPr txBox="1"/>
          <p:nvPr/>
        </p:nvSpPr>
        <p:spPr>
          <a:xfrm>
            <a:off x="8775865" y="1721921"/>
            <a:ext cx="2861952" cy="35394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i="1" dirty="0" smtClean="0">
                <a:cs typeface="Calibri"/>
              </a:rPr>
              <a:t>И за честь своей Отчизны</a:t>
            </a:r>
          </a:p>
          <a:p>
            <a:pPr algn="ctr"/>
            <a:r>
              <a:rPr lang="ru-RU" sz="2800" i="1" dirty="0" smtClean="0">
                <a:cs typeface="Calibri"/>
              </a:rPr>
              <a:t>Встали все – и стар, и млад.</a:t>
            </a:r>
          </a:p>
          <a:p>
            <a:pPr algn="ctr"/>
            <a:r>
              <a:rPr lang="ru-RU" sz="2800" i="1" dirty="0" smtClean="0">
                <a:cs typeface="Calibri"/>
              </a:rPr>
              <a:t>До конца, до дня Победы –</a:t>
            </a:r>
          </a:p>
          <a:p>
            <a:pPr algn="ctr"/>
            <a:r>
              <a:rPr lang="ru-RU" sz="2800" i="1" dirty="0" smtClean="0">
                <a:cs typeface="Calibri"/>
              </a:rPr>
              <a:t>Только вперед!</a:t>
            </a:r>
          </a:p>
          <a:p>
            <a:pPr algn="ctr"/>
            <a:r>
              <a:rPr lang="ru-RU" sz="2800" i="1" dirty="0" smtClean="0">
                <a:cs typeface="Calibri"/>
              </a:rPr>
              <a:t>Ни шагу назад!</a:t>
            </a:r>
            <a:endParaRPr lang="ru-RU" sz="2800" i="1" dirty="0">
              <a:cs typeface="Calibri"/>
            </a:endParaRPr>
          </a:p>
        </p:txBody>
      </p:sp>
      <p:pic>
        <p:nvPicPr>
          <p:cNvPr id="3" name="Рисунок 3" descr="Изображение выглядит как текст, книг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BFCA0035-FA2A-4037-87FE-600A59CEF6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631" y="277191"/>
            <a:ext cx="7568279" cy="630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381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FB220AF-0641-4F42-A79C-86302946EBA5}"/>
              </a:ext>
            </a:extLst>
          </p:cNvPr>
          <p:cNvSpPr txBox="1"/>
          <p:nvPr/>
        </p:nvSpPr>
        <p:spPr>
          <a:xfrm>
            <a:off x="511834" y="310551"/>
            <a:ext cx="5201728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400" i="1">
                <a:cs typeface="Calibri"/>
              </a:rPr>
              <a:t>Трудно приходилось нашим Бойцам, очень уж сильный был враг.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CDF524-F1A0-43F5-BAF0-245C6B4813DE}"/>
              </a:ext>
            </a:extLst>
          </p:cNvPr>
          <p:cNvSpPr txBox="1"/>
          <p:nvPr/>
        </p:nvSpPr>
        <p:spPr>
          <a:xfrm>
            <a:off x="510936" y="5370483"/>
            <a:ext cx="5302369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400" i="1" dirty="0">
                <a:cs typeface="Calibri"/>
              </a:rPr>
              <a:t>Но солдаты нашей армии </a:t>
            </a:r>
            <a:r>
              <a:rPr lang="ru-RU" sz="2400" i="1" dirty="0" smtClean="0">
                <a:cs typeface="Calibri"/>
              </a:rPr>
              <a:t>били врага</a:t>
            </a:r>
            <a:r>
              <a:rPr lang="ru-RU" sz="2400" i="1" dirty="0">
                <a:cs typeface="Calibri"/>
              </a:rPr>
              <a:t>, </a:t>
            </a:r>
            <a:r>
              <a:rPr lang="ru-RU" sz="2400" i="1" dirty="0">
                <a:cs typeface="Calibri"/>
              </a:rPr>
              <a:t>гнали с нашей </a:t>
            </a:r>
            <a:r>
              <a:rPr lang="ru-RU" sz="2400" i="1" dirty="0" smtClean="0">
                <a:cs typeface="Calibri"/>
              </a:rPr>
              <a:t>земли.</a:t>
            </a:r>
            <a:r>
              <a:rPr lang="ru-RU" sz="2400" i="1" dirty="0">
                <a:cs typeface="Calibri"/>
              </a:rPr>
              <a:t> </a:t>
            </a:r>
            <a:endParaRPr lang="ru-RU" sz="2400" dirty="0">
              <a:cs typeface="Calibri"/>
            </a:endParaRPr>
          </a:p>
        </p:txBody>
      </p:sp>
      <p:pic>
        <p:nvPicPr>
          <p:cNvPr id="6" name="Рисунок 6" descr="Изображение выглядит как плоский, внешний, летит, воздух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547818D8-9755-4AC2-B9A0-693650815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099" y="1352467"/>
            <a:ext cx="4914181" cy="3779254"/>
          </a:xfrm>
          <a:prstGeom prst="rect">
            <a:avLst/>
          </a:prstGeom>
        </p:spPr>
      </p:pic>
      <p:pic>
        <p:nvPicPr>
          <p:cNvPr id="8" name="Рисунок 8" descr="Изображение выглядит как внешний, трава, человек, мужчин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1D687652-400D-4EC6-B85A-9DDF2290CA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2174" y="3783379"/>
            <a:ext cx="5129840" cy="2698674"/>
          </a:xfrm>
          <a:prstGeom prst="rect">
            <a:avLst/>
          </a:prstGeom>
        </p:spPr>
      </p:pic>
      <p:pic>
        <p:nvPicPr>
          <p:cNvPr id="10" name="Рисунок 10" descr="Изображение выглядит как здание, внешний, фотография, черны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7DCF98FC-7FE4-4D99-AC1C-5239F1B432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2175" y="435421"/>
            <a:ext cx="5129840" cy="3169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260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7A39823-B22C-4DE0-A2F3-2C5251E97E4F}"/>
              </a:ext>
            </a:extLst>
          </p:cNvPr>
          <p:cNvSpPr txBox="1"/>
          <p:nvPr/>
        </p:nvSpPr>
        <p:spPr>
          <a:xfrm>
            <a:off x="483080" y="166777"/>
            <a:ext cx="403716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400" i="1" dirty="0">
                <a:cs typeface="Calibri"/>
              </a:rPr>
              <a:t>Воевали и в летний </a:t>
            </a:r>
            <a:r>
              <a:rPr lang="ru-RU" sz="2400" i="1" dirty="0" smtClean="0">
                <a:cs typeface="Calibri"/>
              </a:rPr>
              <a:t>зной.</a:t>
            </a:r>
            <a:endParaRPr lang="ru-RU" sz="2400" i="1" dirty="0">
              <a:cs typeface="Calibri"/>
            </a:endParaRPr>
          </a:p>
        </p:txBody>
      </p:sp>
      <p:pic>
        <p:nvPicPr>
          <p:cNvPr id="3" name="Рисунок 3" descr="Изображение выглядит как внешний, мужчина, вода, еде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C996E90A-A731-40A5-A73A-EAAFB6874F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211" y="630808"/>
            <a:ext cx="10880783" cy="60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18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14E8E2-8876-4CB1-B7F6-9DE241B59049}"/>
              </a:ext>
            </a:extLst>
          </p:cNvPr>
          <p:cNvSpPr txBox="1"/>
          <p:nvPr/>
        </p:nvSpPr>
        <p:spPr>
          <a:xfrm>
            <a:off x="454325" y="181155"/>
            <a:ext cx="474331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400" i="1" dirty="0">
                <a:cs typeface="Calibri"/>
              </a:rPr>
              <a:t>Воевали и в зимнюю </a:t>
            </a:r>
            <a:r>
              <a:rPr lang="ru-RU" sz="2400" i="1" dirty="0" smtClean="0">
                <a:cs typeface="Calibri"/>
              </a:rPr>
              <a:t>стужу. </a:t>
            </a:r>
            <a:endParaRPr lang="ru-RU" sz="2400" i="1" dirty="0">
              <a:cs typeface="Calibri"/>
            </a:endParaRPr>
          </a:p>
        </p:txBody>
      </p:sp>
      <p:pic>
        <p:nvPicPr>
          <p:cNvPr id="3" name="Рисунок 3" descr="Изображение выглядит как человек, внешний, здание, однородны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97559C55-6D1E-473F-9FCA-A922B88351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543" y="1309464"/>
            <a:ext cx="10069490" cy="538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87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020" y="1370373"/>
            <a:ext cx="7935997" cy="521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3137" y="192505"/>
            <a:ext cx="92883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>
                <a:cs typeface="Calibri"/>
              </a:rPr>
              <a:t>В холодные вечера, в минуты затишья между боями, солдаты отдыхали, сидя у костра. Чинили одежду, чистили ружья, вспоминали мирные дни и танцевали.</a:t>
            </a:r>
            <a:endParaRPr lang="ru-RU" sz="2400" i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29723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B4B7DDC-81CB-436B-863C-CD8702830BDB}"/>
              </a:ext>
            </a:extLst>
          </p:cNvPr>
          <p:cNvSpPr txBox="1"/>
          <p:nvPr/>
        </p:nvSpPr>
        <p:spPr>
          <a:xfrm>
            <a:off x="192505" y="209909"/>
            <a:ext cx="10653773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400" i="1" dirty="0">
                <a:cs typeface="Calibri"/>
              </a:rPr>
              <a:t>Наравне с мужчинами на войне воевали и </a:t>
            </a:r>
            <a:r>
              <a:rPr lang="ru-RU" sz="2400" i="1" dirty="0" smtClean="0">
                <a:cs typeface="Calibri"/>
              </a:rPr>
              <a:t>женщины. Немалую смелость и отвагу проявляли девушки - медсестры. </a:t>
            </a:r>
            <a:endParaRPr lang="ru-RU" sz="2400" i="1" dirty="0">
              <a:cs typeface="Calibri"/>
            </a:endParaRPr>
          </a:p>
        </p:txBody>
      </p:sp>
      <p:pic>
        <p:nvPicPr>
          <p:cNvPr id="3" name="Рисунок 3" descr="Изображение выглядит как человек, держит, девочка, молодо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184FB270-D7B4-470B-B6CC-105AA1139D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30" y="2153103"/>
            <a:ext cx="5536644" cy="4378445"/>
          </a:xfrm>
          <a:prstGeom prst="rect">
            <a:avLst/>
          </a:prstGeom>
        </p:spPr>
      </p:pic>
      <p:pic>
        <p:nvPicPr>
          <p:cNvPr id="5" name="Рисунок 5" descr="Изображение выглядит как внешний, снег, человек, скал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96CFE107-D4AB-4C11-A628-AA5D5DA5DC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1433" y="1020465"/>
            <a:ext cx="5316442" cy="5645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28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512</Words>
  <Application>Microsoft Office PowerPoint</Application>
  <PresentationFormat>Широкоэкранный</PresentationFormat>
  <Paragraphs>37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ДС 554</cp:lastModifiedBy>
  <cp:revision>186</cp:revision>
  <dcterms:created xsi:type="dcterms:W3CDTF">2020-04-09T02:07:11Z</dcterms:created>
  <dcterms:modified xsi:type="dcterms:W3CDTF">2025-04-11T08:31:44Z</dcterms:modified>
</cp:coreProperties>
</file>